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Ubuntu" charset="1" panose="020B0504030602030204"/>
      <p:regular r:id="rId8"/>
    </p:embeddedFont>
    <p:embeddedFont>
      <p:font typeface="Ubuntu Bold" charset="1" panose="020B0804030602030204"/>
      <p:regular r:id="rId9"/>
    </p:embeddedFont>
    <p:embeddedFont>
      <p:font typeface="Ubuntu Italics" charset="1" panose="020B05040306020A0204"/>
      <p:regular r:id="rId10"/>
    </p:embeddedFont>
    <p:embeddedFont>
      <p:font typeface="Ubuntu Bold Italics" charset="1" panose="020B08040306020A0204"/>
      <p:regular r:id="rId11"/>
    </p:embeddedFont>
    <p:embeddedFont>
      <p:font typeface="Arimo" charset="1" panose="020B0604020202020204"/>
      <p:regular r:id="rId12"/>
    </p:embeddedFont>
    <p:embeddedFont>
      <p:font typeface="Arimo Bold" charset="1" panose="020B0704020202020204"/>
      <p:regular r:id="rId13"/>
    </p:embeddedFont>
    <p:embeddedFont>
      <p:font typeface="Arimo Italics" charset="1" panose="020B0604020202090204"/>
      <p:regular r:id="rId14"/>
    </p:embeddedFont>
    <p:embeddedFont>
      <p:font typeface="Arimo Bold Italics" charset="1" panose="020B0704020202090204"/>
      <p:regular r:id="rId15"/>
    </p:embeddedFont>
    <p:embeddedFont>
      <p:font typeface="Canva Student Font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6.pn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Relationship Id="rId4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88" r="0" b="-5784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21462" y="-2394882"/>
            <a:ext cx="19330924" cy="16062636"/>
            <a:chOff x="0" y="0"/>
            <a:chExt cx="5091272" cy="42304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1272" cy="4230489"/>
            </a:xfrm>
            <a:custGeom>
              <a:avLst/>
              <a:gdLst/>
              <a:ahLst/>
              <a:cxnLst/>
              <a:rect r="r" b="b" t="t" l="l"/>
              <a:pathLst>
                <a:path h="4230489" w="5091272">
                  <a:moveTo>
                    <a:pt x="0" y="0"/>
                  </a:moveTo>
                  <a:lnTo>
                    <a:pt x="5091272" y="0"/>
                  </a:lnTo>
                  <a:lnTo>
                    <a:pt x="5091272" y="4230489"/>
                  </a:lnTo>
                  <a:lnTo>
                    <a:pt x="0" y="4230489"/>
                  </a:lnTo>
                  <a:close/>
                </a:path>
              </a:pathLst>
            </a:custGeom>
            <a:solidFill>
              <a:srgbClr val="403060">
                <a:alpha val="3098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5091272" cy="42876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14719">
            <a:off x="1782718" y="2405693"/>
            <a:ext cx="5369629" cy="5916140"/>
            <a:chOff x="0" y="0"/>
            <a:chExt cx="7159506" cy="7888186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685181">
              <a:off x="605496" y="504052"/>
              <a:ext cx="5760728" cy="6692295"/>
              <a:chOff x="0" y="0"/>
              <a:chExt cx="546608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5439410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9410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2F1E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7890" t="-11765" r="-41716" b="-6017"/>
                </a:stretch>
              </a:blip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2" id="12"/>
            <p:cNvGrpSpPr>
              <a:grpSpLocks noChangeAspect="true"/>
            </p:cNvGrpSpPr>
            <p:nvPr/>
          </p:nvGrpSpPr>
          <p:grpSpPr>
            <a:xfrm rot="685181">
              <a:off x="793282" y="691839"/>
              <a:ext cx="5760728" cy="6692295"/>
              <a:chOff x="0" y="0"/>
              <a:chExt cx="5466080" cy="6350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5439410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9410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2F1EB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6160" t="-29191" r="-63075" b="-9132"/>
                </a:stretch>
              </a:blip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679243">
              <a:off x="1041224" y="6340124"/>
              <a:ext cx="4283931" cy="476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53"/>
                </a:lnSpc>
              </a:pPr>
              <a:r>
                <a:rPr lang="en-US" sz="2579">
                  <a:solidFill>
                    <a:srgbClr val="000000"/>
                  </a:solidFill>
                  <a:latin typeface="Canva Student Font"/>
                </a:rPr>
                <a:t>Claire Filson, heart recipient</a:t>
              </a: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6699647" y="1902561"/>
            <a:ext cx="4474987" cy="5198637"/>
            <a:chOff x="0" y="0"/>
            <a:chExt cx="546608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l="-34065" t="-15327" r="-112705" b="-34512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685181">
            <a:off x="11063567" y="3075986"/>
            <a:ext cx="4320546" cy="5019221"/>
            <a:chOff x="0" y="0"/>
            <a:chExt cx="5466080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6"/>
              <a:stretch>
                <a:fillRect l="-35736" t="-34137" r="-64953" b="-523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7255657" y="6194963"/>
            <a:ext cx="3212948" cy="665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</a:rPr>
              <a:t>Jazrome “AJ” Coulter, </a:t>
            </a:r>
          </a:p>
          <a:p>
            <a:pPr algn="ctr">
              <a:lnSpc>
                <a:spcPts val="2501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</a:rPr>
              <a:t>kidney recipient </a:t>
            </a:r>
          </a:p>
        </p:txBody>
      </p:sp>
      <p:sp>
        <p:nvSpPr>
          <p:cNvPr name="TextBox 29" id="29"/>
          <p:cNvSpPr txBox="true"/>
          <p:nvPr/>
        </p:nvSpPr>
        <p:spPr>
          <a:xfrm rot="757382">
            <a:off x="11139208" y="7195414"/>
            <a:ext cx="3212948" cy="664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3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</a:rPr>
              <a:t>Vangie Yazzie (l) &amp; Makenna Jones, cornea recipient (r)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28700" y="929596"/>
            <a:ext cx="14958014" cy="649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4"/>
              </a:lnSpc>
            </a:pPr>
            <a:r>
              <a:rPr lang="en-US" sz="3689" spc="309">
                <a:solidFill>
                  <a:srgbClr val="97C0E6"/>
                </a:solidFill>
                <a:latin typeface="Ubuntu Bold"/>
              </a:rPr>
              <a:t>DONATION PROVIDES </a:t>
            </a:r>
            <a:r>
              <a:rPr lang="en-US" sz="3689" spc="309">
                <a:solidFill>
                  <a:srgbClr val="FFFFFF"/>
                </a:solidFill>
                <a:latin typeface="Ubuntu Bold Italics"/>
              </a:rPr>
              <a:t>SECOND CHANCES</a:t>
            </a:r>
            <a:r>
              <a:rPr lang="en-US" sz="3689" spc="309">
                <a:solidFill>
                  <a:srgbClr val="97C0E6"/>
                </a:solidFill>
                <a:latin typeface="Ubuntu Bold"/>
              </a:rPr>
              <a:t> LIKE THESE ... 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5585725" y="8797096"/>
            <a:ext cx="6552813" cy="969422"/>
            <a:chOff x="0" y="0"/>
            <a:chExt cx="8737084" cy="129256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4152822" y="0"/>
              <a:ext cx="1391020" cy="1292563"/>
            </a:xfrm>
            <a:custGeom>
              <a:avLst/>
              <a:gdLst/>
              <a:ahLst/>
              <a:cxnLst/>
              <a:rect r="r" b="b" t="t" l="l"/>
              <a:pathLst>
                <a:path h="1292563" w="1391020">
                  <a:moveTo>
                    <a:pt x="0" y="0"/>
                  </a:moveTo>
                  <a:lnTo>
                    <a:pt x="1391020" y="0"/>
                  </a:lnTo>
                  <a:lnTo>
                    <a:pt x="1391020" y="1292563"/>
                  </a:lnTo>
                  <a:lnTo>
                    <a:pt x="0" y="1292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5700693" y="-20445"/>
              <a:ext cx="3036391" cy="9682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78"/>
                </a:lnSpc>
              </a:pPr>
              <a:r>
                <a:rPr lang="en-US" sz="4413">
                  <a:solidFill>
                    <a:srgbClr val="FFFFFF"/>
                  </a:solidFill>
                  <a:latin typeface="Montserrat Classic"/>
                </a:rPr>
                <a:t>MONTH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-85725"/>
              <a:ext cx="4152822" cy="9682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78"/>
                </a:lnSpc>
              </a:pPr>
              <a:r>
                <a:rPr lang="en-US" sz="4413">
                  <a:solidFill>
                    <a:srgbClr val="FFFFFF"/>
                  </a:solidFill>
                  <a:latin typeface="Montserrat Classic"/>
                </a:rPr>
                <a:t>NATIONAL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88" r="0" b="-5784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21462" y="-2394882"/>
            <a:ext cx="19330924" cy="16062636"/>
            <a:chOff x="0" y="0"/>
            <a:chExt cx="5091272" cy="42304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1272" cy="4230489"/>
            </a:xfrm>
            <a:custGeom>
              <a:avLst/>
              <a:gdLst/>
              <a:ahLst/>
              <a:cxnLst/>
              <a:rect r="r" b="b" t="t" l="l"/>
              <a:pathLst>
                <a:path h="4230489" w="5091272">
                  <a:moveTo>
                    <a:pt x="0" y="0"/>
                  </a:moveTo>
                  <a:lnTo>
                    <a:pt x="5091272" y="0"/>
                  </a:lnTo>
                  <a:lnTo>
                    <a:pt x="5091272" y="4230489"/>
                  </a:lnTo>
                  <a:lnTo>
                    <a:pt x="0" y="4230489"/>
                  </a:lnTo>
                  <a:close/>
                </a:path>
              </a:pathLst>
            </a:custGeom>
            <a:solidFill>
              <a:srgbClr val="403060">
                <a:alpha val="3098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5091272" cy="42876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-403915">
            <a:off x="2729058" y="3043710"/>
            <a:ext cx="4320546" cy="5019221"/>
            <a:chOff x="0" y="0"/>
            <a:chExt cx="546608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/>
              <a:stretch>
                <a:fillRect l="-50448" t="-19755" r="-2200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6699647" y="1902561"/>
            <a:ext cx="4474987" cy="5198637"/>
            <a:chOff x="0" y="0"/>
            <a:chExt cx="546608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22017" t="0" r="-22017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660734" y="8797096"/>
            <a:ext cx="6552813" cy="969422"/>
            <a:chOff x="0" y="0"/>
            <a:chExt cx="8737084" cy="129256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152822" y="0"/>
              <a:ext cx="1391020" cy="1292563"/>
            </a:xfrm>
            <a:custGeom>
              <a:avLst/>
              <a:gdLst/>
              <a:ahLst/>
              <a:cxnLst/>
              <a:rect r="r" b="b" t="t" l="l"/>
              <a:pathLst>
                <a:path h="1292563" w="1391020">
                  <a:moveTo>
                    <a:pt x="0" y="0"/>
                  </a:moveTo>
                  <a:lnTo>
                    <a:pt x="1391020" y="0"/>
                  </a:lnTo>
                  <a:lnTo>
                    <a:pt x="1391020" y="1292563"/>
                  </a:lnTo>
                  <a:lnTo>
                    <a:pt x="0" y="1292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5700693" y="-20445"/>
              <a:ext cx="3036391" cy="9682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78"/>
                </a:lnSpc>
              </a:pPr>
              <a:r>
                <a:rPr lang="en-US" sz="4413">
                  <a:solidFill>
                    <a:srgbClr val="FFFFFF"/>
                  </a:solidFill>
                  <a:latin typeface="Montserrat Classic"/>
                </a:rPr>
                <a:t>MONTH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85725"/>
              <a:ext cx="4152822" cy="9682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178"/>
                </a:lnSpc>
              </a:pPr>
              <a:r>
                <a:rPr lang="en-US" sz="4413">
                  <a:solidFill>
                    <a:srgbClr val="FFFFFF"/>
                  </a:solidFill>
                  <a:latin typeface="Montserrat Classic"/>
                </a:rPr>
                <a:t>NATIONAL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-405016">
            <a:off x="3449273" y="7058939"/>
            <a:ext cx="3212948" cy="833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</a:rPr>
              <a:t>Adina (l) &amp; Andrea Lopez (r), </a:t>
            </a:r>
          </a:p>
          <a:p>
            <a:pPr algn="ctr">
              <a:lnSpc>
                <a:spcPts val="2347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</a:rPr>
              <a:t>heart recipients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929596"/>
            <a:ext cx="14958014" cy="649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64"/>
              </a:lnSpc>
            </a:pPr>
            <a:r>
              <a:rPr lang="en-US" sz="3689" spc="309">
                <a:solidFill>
                  <a:srgbClr val="97C0E6"/>
                </a:solidFill>
                <a:latin typeface="Ubuntu Bold"/>
              </a:rPr>
              <a:t>DONATION PROVIDES </a:t>
            </a:r>
            <a:r>
              <a:rPr lang="en-US" sz="3689" spc="309">
                <a:solidFill>
                  <a:srgbClr val="FFFFFF"/>
                </a:solidFill>
                <a:latin typeface="Ubuntu Bold Italics"/>
              </a:rPr>
              <a:t>SECOND CHANCES</a:t>
            </a:r>
            <a:r>
              <a:rPr lang="en-US" sz="3689" spc="309">
                <a:solidFill>
                  <a:srgbClr val="97C0E6"/>
                </a:solidFill>
                <a:latin typeface="Ubuntu Bold"/>
              </a:rPr>
              <a:t> LIKE THESE ...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250539" y="6314713"/>
            <a:ext cx="3212948" cy="451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</a:rPr>
              <a:t>Valen Krasnov, liver recipient </a:t>
            </a:r>
          </a:p>
        </p:txBody>
      </p:sp>
      <p:grpSp>
        <p:nvGrpSpPr>
          <p:cNvPr name="Group 23" id="23"/>
          <p:cNvGrpSpPr/>
          <p:nvPr/>
        </p:nvGrpSpPr>
        <p:grpSpPr>
          <a:xfrm rot="947821">
            <a:off x="10730147" y="2600480"/>
            <a:ext cx="5069526" cy="5705363"/>
            <a:chOff x="0" y="0"/>
            <a:chExt cx="6759368" cy="7607151"/>
          </a:xfrm>
        </p:grpSpPr>
        <p:grpSp>
          <p:nvGrpSpPr>
            <p:cNvPr name="Group 24" id="24"/>
            <p:cNvGrpSpPr>
              <a:grpSpLocks noChangeAspect="true"/>
            </p:cNvGrpSpPr>
            <p:nvPr/>
          </p:nvGrpSpPr>
          <p:grpSpPr>
            <a:xfrm rot="-403915">
              <a:off x="386922" y="326854"/>
              <a:ext cx="5985524" cy="6953444"/>
              <a:chOff x="0" y="0"/>
              <a:chExt cx="5466080" cy="63500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5439410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9410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2F1EB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46624" t="-14052" r="-19561" b="-1353"/>
                </a:stretch>
              </a:blipFill>
            </p:spPr>
          </p:sp>
          <p:sp>
            <p:nvSpPr>
              <p:cNvPr name="Freeform 27" id="27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-405016">
              <a:off x="1417134" y="6141203"/>
              <a:ext cx="4451100" cy="599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1"/>
                </a:lnSpc>
              </a:pPr>
              <a:r>
                <a:rPr lang="en-US" sz="2679">
                  <a:solidFill>
                    <a:srgbClr val="000000"/>
                  </a:solidFill>
                  <a:latin typeface="Canva Student Font"/>
                </a:rPr>
                <a:t>Nancy Castillo, kidney recipient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88" r="0" b="-5784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21462" y="-2394882"/>
            <a:ext cx="19330924" cy="16062636"/>
            <a:chOff x="0" y="0"/>
            <a:chExt cx="5091272" cy="42304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091272" cy="4230489"/>
            </a:xfrm>
            <a:custGeom>
              <a:avLst/>
              <a:gdLst/>
              <a:ahLst/>
              <a:cxnLst/>
              <a:rect r="r" b="b" t="t" l="l"/>
              <a:pathLst>
                <a:path h="4230489" w="5091272">
                  <a:moveTo>
                    <a:pt x="0" y="0"/>
                  </a:moveTo>
                  <a:lnTo>
                    <a:pt x="5091272" y="0"/>
                  </a:lnTo>
                  <a:lnTo>
                    <a:pt x="5091272" y="4230489"/>
                  </a:lnTo>
                  <a:lnTo>
                    <a:pt x="0" y="4230489"/>
                  </a:lnTo>
                  <a:close/>
                </a:path>
              </a:pathLst>
            </a:custGeom>
            <a:solidFill>
              <a:srgbClr val="403060">
                <a:alpha val="3098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5091272" cy="42876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437558">
            <a:off x="1963944" y="3052030"/>
            <a:ext cx="5061425" cy="5856647"/>
            <a:chOff x="0" y="0"/>
            <a:chExt cx="6748567" cy="7808862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45894">
              <a:off x="51240" y="44018"/>
              <a:ext cx="6646087" cy="7720826"/>
              <a:chOff x="0" y="0"/>
              <a:chExt cx="546608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5439410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9410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2F1EB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1999" t="0" r="-21999" b="0"/>
                </a:stretch>
              </a:blip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44793">
              <a:off x="809577" y="6520452"/>
              <a:ext cx="4942323" cy="658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65"/>
                </a:lnSpc>
              </a:pPr>
              <a:r>
                <a:rPr lang="en-US" sz="2975">
                  <a:solidFill>
                    <a:srgbClr val="000000"/>
                  </a:solidFill>
                  <a:latin typeface="Canva Student Font"/>
                </a:rPr>
                <a:t>Nancy Castillo, kidney recipient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743872" y="3700429"/>
            <a:ext cx="9314157" cy="136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14"/>
              </a:lnSpc>
            </a:pPr>
            <a:r>
              <a:rPr lang="en-US" sz="3867" spc="324">
                <a:solidFill>
                  <a:srgbClr val="FFFFFF"/>
                </a:solidFill>
                <a:latin typeface="Ubuntu Bold"/>
              </a:rPr>
              <a:t>DONATION PROVIDES </a:t>
            </a:r>
          </a:p>
          <a:p>
            <a:pPr algn="r">
              <a:lnSpc>
                <a:spcPts val="5414"/>
              </a:lnSpc>
            </a:pPr>
            <a:r>
              <a:rPr lang="en-US" sz="3867" spc="324">
                <a:solidFill>
                  <a:srgbClr val="FFFFFF"/>
                </a:solidFill>
                <a:latin typeface="Ubuntu Bold Italics"/>
              </a:rPr>
              <a:t>SECOND CHANCES</a:t>
            </a:r>
            <a:r>
              <a:rPr lang="en-US" sz="3867" spc="324">
                <a:solidFill>
                  <a:srgbClr val="FFFFFF"/>
                </a:solidFill>
                <a:latin typeface="Ubuntu Bold"/>
              </a:rPr>
              <a:t> LIKE THESE ...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743872" y="5452378"/>
            <a:ext cx="9314157" cy="2712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14"/>
              </a:lnSpc>
            </a:pPr>
            <a:r>
              <a:rPr lang="en-US" sz="3867" spc="324">
                <a:solidFill>
                  <a:srgbClr val="FFFFFF"/>
                </a:solidFill>
                <a:latin typeface="Ubuntu Bold"/>
              </a:rPr>
              <a:t>“I SEE LIFE FROM A DIFFERENT PERSPECTIVE NOW AND HAVE BECOME MORE GRATEFUL FOR THE LITTLE MOMENTS IN LIFE.”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4353840" y="1028700"/>
            <a:ext cx="9580320" cy="1417311"/>
            <a:chOff x="0" y="0"/>
            <a:chExt cx="12773760" cy="188974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6071494" y="0"/>
              <a:ext cx="2033694" cy="1889749"/>
            </a:xfrm>
            <a:custGeom>
              <a:avLst/>
              <a:gdLst/>
              <a:ahLst/>
              <a:cxnLst/>
              <a:rect r="r" b="b" t="t" l="l"/>
              <a:pathLst>
                <a:path h="1889749" w="2033694">
                  <a:moveTo>
                    <a:pt x="0" y="0"/>
                  </a:moveTo>
                  <a:lnTo>
                    <a:pt x="2033694" y="0"/>
                  </a:lnTo>
                  <a:lnTo>
                    <a:pt x="2033694" y="1889749"/>
                  </a:lnTo>
                  <a:lnTo>
                    <a:pt x="0" y="1889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8334507" y="-37909"/>
              <a:ext cx="4439253" cy="14236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33"/>
                </a:lnSpc>
              </a:pPr>
              <a:r>
                <a:rPr lang="en-US" sz="6452">
                  <a:solidFill>
                    <a:srgbClr val="FFFFFF"/>
                  </a:solidFill>
                  <a:latin typeface="Montserrat Classic"/>
                </a:rPr>
                <a:t>MONTH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133350"/>
              <a:ext cx="6071494" cy="14236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33"/>
                </a:lnSpc>
              </a:pPr>
              <a:r>
                <a:rPr lang="en-US" sz="6452">
                  <a:solidFill>
                    <a:srgbClr val="FFFFFF"/>
                  </a:solidFill>
                  <a:latin typeface="Montserrat Classic"/>
                </a:rPr>
                <a:t>NATIONAL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DAF3X4l7f-g</dc:identifier>
  <dcterms:modified xsi:type="dcterms:W3CDTF">2011-08-01T06:04:30Z</dcterms:modified>
  <cp:revision>1</cp:revision>
  <dc:title>TV/PPT Slides DLM</dc:title>
</cp:coreProperties>
</file>